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81"/>
  </p:notesMasterIdLst>
  <p:sldIdLst>
    <p:sldId id="258" r:id="rId2"/>
    <p:sldId id="337" r:id="rId3"/>
    <p:sldId id="338" r:id="rId4"/>
    <p:sldId id="332" r:id="rId5"/>
    <p:sldId id="259" r:id="rId6"/>
    <p:sldId id="256" r:id="rId7"/>
    <p:sldId id="257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83" r:id="rId28"/>
    <p:sldId id="286" r:id="rId29"/>
    <p:sldId id="287" r:id="rId30"/>
    <p:sldId id="288" r:id="rId31"/>
    <p:sldId id="289" r:id="rId32"/>
    <p:sldId id="290" r:id="rId33"/>
    <p:sldId id="291" r:id="rId34"/>
    <p:sldId id="292" r:id="rId35"/>
    <p:sldId id="284" r:id="rId36"/>
    <p:sldId id="285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1" r:id="rId66"/>
    <p:sldId id="322" r:id="rId67"/>
    <p:sldId id="323" r:id="rId68"/>
    <p:sldId id="324" r:id="rId69"/>
    <p:sldId id="325" r:id="rId70"/>
    <p:sldId id="326" r:id="rId71"/>
    <p:sldId id="327" r:id="rId72"/>
    <p:sldId id="328" r:id="rId73"/>
    <p:sldId id="329" r:id="rId74"/>
    <p:sldId id="330" r:id="rId75"/>
    <p:sldId id="331" r:id="rId76"/>
    <p:sldId id="333" r:id="rId77"/>
    <p:sldId id="334" r:id="rId78"/>
    <p:sldId id="335" r:id="rId79"/>
    <p:sldId id="336" r:id="rId80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81867" autoAdjust="0"/>
  </p:normalViewPr>
  <p:slideViewPr>
    <p:cSldViewPr snapToGrid="0">
      <p:cViewPr varScale="1">
        <p:scale>
          <a:sx n="95" d="100"/>
          <a:sy n="95" d="100"/>
        </p:scale>
        <p:origin x="210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presProps" Target="presProps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B7C60A-DD81-424B-BE92-6FE2508CD5C3}" type="datetimeFigureOut">
              <a:rPr lang="ru-RU" smtClean="0"/>
              <a:t>08.09.2023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BE109C-5AA0-4095-A779-4EA69159A9E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054636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BE109C-5AA0-4095-A779-4EA69159A9E3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291666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BE109C-5AA0-4095-A779-4EA69159A9E3}" type="slidenum">
              <a:rPr lang="ru-RU" smtClean="0"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43277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BE109C-5AA0-4095-A779-4EA69159A9E3}" type="slidenum">
              <a:rPr lang="ru-RU" smtClean="0"/>
              <a:t>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120571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1.</a:t>
            </a:r>
            <a:r>
              <a:rPr lang="ru-RU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BE109C-5AA0-4095-A779-4EA69159A9E3}" type="slidenum">
              <a:rPr lang="ru-RU" smtClean="0"/>
              <a:t>27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217395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1. а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BE109C-5AA0-4095-A779-4EA69159A9E3}" type="slidenum">
              <a:rPr lang="ru-RU" smtClean="0"/>
              <a:t>28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935676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2. с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BE109C-5AA0-4095-A779-4EA69159A9E3}" type="slidenum">
              <a:rPr lang="ru-RU" smtClean="0"/>
              <a:t>29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466917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3. </a:t>
            </a:r>
            <a:r>
              <a:rPr lang="en-US" dirty="0" err="1" smtClean="0"/>
              <a:t>a,b,c,d,e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BE109C-5AA0-4095-A779-4EA69159A9E3}" type="slidenum">
              <a:rPr lang="ru-RU" smtClean="0"/>
              <a:t>30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310135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4. </a:t>
            </a:r>
            <a:r>
              <a:rPr lang="en-US" dirty="0" err="1" smtClean="0"/>
              <a:t>a,b,c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BE109C-5AA0-4095-A779-4EA69159A9E3}" type="slidenum">
              <a:rPr lang="ru-RU" smtClean="0"/>
              <a:t>31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363740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5. </a:t>
            </a:r>
            <a:r>
              <a:rPr lang="en-US" dirty="0" err="1" smtClean="0"/>
              <a:t>a,b,c,d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BE109C-5AA0-4095-A779-4EA69159A9E3}" type="slidenum">
              <a:rPr lang="ru-RU" smtClean="0"/>
              <a:t>32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4442636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6. False</a:t>
            </a:r>
          </a:p>
          <a:p>
            <a:r>
              <a:rPr lang="en-US" dirty="0" smtClean="0"/>
              <a:t>7. True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BE109C-5AA0-4095-A779-4EA69159A9E3}" type="slidenum">
              <a:rPr lang="ru-RU" smtClean="0"/>
              <a:t>33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8835117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8. False</a:t>
            </a:r>
          </a:p>
          <a:p>
            <a:r>
              <a:rPr lang="en-US" dirty="0" smtClean="0"/>
              <a:t>9. True</a:t>
            </a:r>
          </a:p>
          <a:p>
            <a:r>
              <a:rPr lang="en-US" dirty="0" smtClean="0"/>
              <a:t>10. True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BE109C-5AA0-4095-A779-4EA69159A9E3}" type="slidenum">
              <a:rPr lang="ru-RU" smtClean="0"/>
              <a:t>34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048959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BE109C-5AA0-4095-A779-4EA69159A9E3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998215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BE109C-5AA0-4095-A779-4EA69159A9E3}" type="slidenum">
              <a:rPr lang="ru-RU" smtClean="0"/>
              <a:t>41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7420605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BE109C-5AA0-4095-A779-4EA69159A9E3}" type="slidenum">
              <a:rPr lang="ru-RU" smtClean="0"/>
              <a:t>43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7491822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BE109C-5AA0-4095-A779-4EA69159A9E3}" type="slidenum">
              <a:rPr lang="ru-RU" smtClean="0"/>
              <a:t>44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1270062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BE109C-5AA0-4095-A779-4EA69159A9E3}" type="slidenum">
              <a:rPr lang="ru-RU" smtClean="0"/>
              <a:t>45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5215906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BE109C-5AA0-4095-A779-4EA69159A9E3}" type="slidenum">
              <a:rPr lang="ru-RU" smtClean="0"/>
              <a:t>47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4676375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BE109C-5AA0-4095-A779-4EA69159A9E3}" type="slidenum">
              <a:rPr lang="ru-RU" smtClean="0"/>
              <a:t>52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3656016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BE109C-5AA0-4095-A779-4EA69159A9E3}" type="slidenum">
              <a:rPr lang="ru-RU" smtClean="0"/>
              <a:t>54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2537150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BE109C-5AA0-4095-A779-4EA69159A9E3}" type="slidenum">
              <a:rPr lang="ru-RU" smtClean="0"/>
              <a:t>55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0376857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BE109C-5AA0-4095-A779-4EA69159A9E3}" type="slidenum">
              <a:rPr lang="ru-RU" smtClean="0"/>
              <a:t>56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726925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BE109C-5AA0-4095-A779-4EA69159A9E3}" type="slidenum">
              <a:rPr lang="ru-RU" smtClean="0"/>
              <a:t>57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235018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BE109C-5AA0-4095-A779-4EA69159A9E3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9256188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BE109C-5AA0-4095-A779-4EA69159A9E3}" type="slidenum">
              <a:rPr lang="ru-RU" smtClean="0"/>
              <a:t>58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0023720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BE109C-5AA0-4095-A779-4EA69159A9E3}" type="slidenum">
              <a:rPr lang="ru-RU" smtClean="0"/>
              <a:t>59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5084895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BE109C-5AA0-4095-A779-4EA69159A9E3}" type="slidenum">
              <a:rPr lang="ru-RU" smtClean="0"/>
              <a:t>61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5260312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BE109C-5AA0-4095-A779-4EA69159A9E3}" type="slidenum">
              <a:rPr lang="ru-RU" smtClean="0"/>
              <a:t>62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772967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BE109C-5AA0-4095-A779-4EA69159A9E3}" type="slidenum">
              <a:rPr lang="ru-RU" smtClean="0"/>
              <a:t>63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0934419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BE109C-5AA0-4095-A779-4EA69159A9E3}" type="slidenum">
              <a:rPr lang="ru-RU" smtClean="0"/>
              <a:t>64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789356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BE109C-5AA0-4095-A779-4EA69159A9E3}" type="slidenum">
              <a:rPr lang="ru-RU" smtClean="0"/>
              <a:t>65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1322938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BE109C-5AA0-4095-A779-4EA69159A9E3}" type="slidenum">
              <a:rPr lang="ru-RU" smtClean="0"/>
              <a:t>66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3406259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BE109C-5AA0-4095-A779-4EA69159A9E3}" type="slidenum">
              <a:rPr lang="ru-RU" smtClean="0"/>
              <a:t>67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1171433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BE109C-5AA0-4095-A779-4EA69159A9E3}" type="slidenum">
              <a:rPr lang="ru-RU" smtClean="0"/>
              <a:t>69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617980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BE109C-5AA0-4095-A779-4EA69159A9E3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6753807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BE109C-5AA0-4095-A779-4EA69159A9E3}" type="slidenum">
              <a:rPr lang="ru-RU" smtClean="0"/>
              <a:t>71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8959662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BE109C-5AA0-4095-A779-4EA69159A9E3}" type="slidenum">
              <a:rPr lang="ru-RU" smtClean="0"/>
              <a:t>72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5696202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BE109C-5AA0-4095-A779-4EA69159A9E3}" type="slidenum">
              <a:rPr lang="ru-RU" smtClean="0"/>
              <a:t>73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0334681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1.Ответ:</a:t>
            </a:r>
          </a:p>
          <a:p>
            <a:r>
              <a:rPr lang="ru-RU" dirty="0" smtClean="0"/>
              <a:t>▫Четкое разделение функций и границ между уровнями облегчает разработку, проектирование и диагностику и устранение проблем в любом компоненте.</a:t>
            </a:r>
          </a:p>
          <a:p>
            <a:r>
              <a:rPr lang="ru-RU" dirty="0" smtClean="0"/>
              <a:t>▫Возможность определения функций каждого уровня способствуют стандартизации в отрасли.</a:t>
            </a:r>
          </a:p>
          <a:p>
            <a:r>
              <a:rPr lang="ru-RU" dirty="0" smtClean="0"/>
              <a:t>▫Интерфейсы, обеспечивающие связь между аппаратным и программным обеспечением в различных сетях, улучшают общую совместимость.</a:t>
            </a:r>
          </a:p>
          <a:p>
            <a:r>
              <a:rPr lang="ru-RU" dirty="0" smtClean="0"/>
              <a:t>2.Ответ:</a:t>
            </a:r>
          </a:p>
          <a:p>
            <a:r>
              <a:rPr lang="ru-RU" dirty="0" smtClean="0"/>
              <a:t>▫Уровень приложений: HTTP, FTP, </a:t>
            </a:r>
            <a:r>
              <a:rPr lang="ru-RU" dirty="0" err="1" smtClean="0"/>
              <a:t>Telnet</a:t>
            </a:r>
            <a:r>
              <a:rPr lang="ru-RU" dirty="0" smtClean="0"/>
              <a:t> и т.д.</a:t>
            </a:r>
          </a:p>
          <a:p>
            <a:r>
              <a:rPr lang="ru-RU" dirty="0" smtClean="0"/>
              <a:t>▫Транспортный уровень: UDP и TCP</a:t>
            </a:r>
          </a:p>
          <a:p>
            <a:r>
              <a:rPr lang="ru-RU" dirty="0" smtClean="0"/>
              <a:t>▫Сетевой уровень: IP, ICMP и т.д.</a:t>
            </a:r>
          </a:p>
          <a:p>
            <a:r>
              <a:rPr lang="ru-RU" dirty="0" smtClean="0"/>
              <a:t>▫Канальный уровень: </a:t>
            </a:r>
            <a:r>
              <a:rPr lang="ru-RU" dirty="0" err="1" smtClean="0"/>
              <a:t>Ethernet</a:t>
            </a:r>
            <a:r>
              <a:rPr lang="ru-RU" dirty="0" smtClean="0"/>
              <a:t>, PPP, </a:t>
            </a:r>
            <a:r>
              <a:rPr lang="ru-RU" dirty="0" err="1" smtClean="0"/>
              <a:t>PPPoE</a:t>
            </a:r>
            <a:r>
              <a:rPr lang="ru-RU" dirty="0" smtClean="0"/>
              <a:t> и т.д.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BE109C-5AA0-4095-A779-4EA69159A9E3}" type="slidenum">
              <a:rPr lang="ru-RU" smtClean="0"/>
              <a:t>75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42325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aseline="0" dirty="0" smtClean="0"/>
              <a:t>1 A</a:t>
            </a:r>
          </a:p>
          <a:p>
            <a:pPr marL="0" indent="0">
              <a:buNone/>
            </a:pPr>
            <a:r>
              <a:rPr lang="en-US" baseline="0" dirty="0" smtClean="0"/>
              <a:t>2 B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BE109C-5AA0-4095-A779-4EA69159A9E3}" type="slidenum">
              <a:rPr lang="ru-RU" smtClean="0"/>
              <a:t>76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8863236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3 ACD</a:t>
            </a:r>
          </a:p>
          <a:p>
            <a:r>
              <a:rPr lang="en-US" dirty="0" smtClean="0"/>
              <a:t>4 ABCD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BE109C-5AA0-4095-A779-4EA69159A9E3}" type="slidenum">
              <a:rPr lang="ru-RU" smtClean="0"/>
              <a:t>77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1951364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5 AC</a:t>
            </a:r>
          </a:p>
          <a:p>
            <a:r>
              <a:rPr lang="en-US" dirty="0" smtClean="0"/>
              <a:t>6 BD</a:t>
            </a:r>
          </a:p>
          <a:p>
            <a:r>
              <a:rPr lang="en-US" dirty="0" smtClean="0"/>
              <a:t>7 A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BE109C-5AA0-4095-A779-4EA69159A9E3}" type="slidenum">
              <a:rPr lang="ru-RU" smtClean="0"/>
              <a:t>78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4389693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8 B</a:t>
            </a:r>
          </a:p>
          <a:p>
            <a:r>
              <a:rPr lang="en-US" dirty="0" smtClean="0"/>
              <a:t>9 A</a:t>
            </a:r>
          </a:p>
          <a:p>
            <a:r>
              <a:rPr lang="en-US" dirty="0" smtClean="0"/>
              <a:t>10 B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BE109C-5AA0-4095-A779-4EA69159A9E3}" type="slidenum">
              <a:rPr lang="ru-RU" smtClean="0"/>
              <a:t>79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796339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BE109C-5AA0-4095-A779-4EA69159A9E3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272651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BE109C-5AA0-4095-A779-4EA69159A9E3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481298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BE109C-5AA0-4095-A779-4EA69159A9E3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057197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BE109C-5AA0-4095-A779-4EA69159A9E3}" type="slidenum">
              <a:rPr lang="ru-RU" smtClean="0"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635891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BE109C-5AA0-4095-A779-4EA69159A9E3}" type="slidenum">
              <a:rPr lang="ru-RU" smtClean="0"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727276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2F2B0-FD49-4434-BA35-90D66DB1E77B}" type="datetimeFigureOut">
              <a:rPr lang="ru-RU" smtClean="0"/>
              <a:t>08.09.2023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FA443D-33FF-4B13-B323-9EF39B031E5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385331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2F2B0-FD49-4434-BA35-90D66DB1E77B}" type="datetimeFigureOut">
              <a:rPr lang="ru-RU" smtClean="0"/>
              <a:t>08.09.2023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FA443D-33FF-4B13-B323-9EF39B031E5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861483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2F2B0-FD49-4434-BA35-90D66DB1E77B}" type="datetimeFigureOut">
              <a:rPr lang="ru-RU" smtClean="0"/>
              <a:t>08.09.2023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FA443D-33FF-4B13-B323-9EF39B031E5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054207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2F2B0-FD49-4434-BA35-90D66DB1E77B}" type="datetimeFigureOut">
              <a:rPr lang="ru-RU" smtClean="0"/>
              <a:t>08.09.2023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FA443D-33FF-4B13-B323-9EF39B031E5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170817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2F2B0-FD49-4434-BA35-90D66DB1E77B}" type="datetimeFigureOut">
              <a:rPr lang="ru-RU" smtClean="0"/>
              <a:t>08.09.2023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FA443D-33FF-4B13-B323-9EF39B031E5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080059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2F2B0-FD49-4434-BA35-90D66DB1E77B}" type="datetimeFigureOut">
              <a:rPr lang="ru-RU" smtClean="0"/>
              <a:t>08.09.2023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FA443D-33FF-4B13-B323-9EF39B031E5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915165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2F2B0-FD49-4434-BA35-90D66DB1E77B}" type="datetimeFigureOut">
              <a:rPr lang="ru-RU" smtClean="0"/>
              <a:t>08.09.2023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FA443D-33FF-4B13-B323-9EF39B031E5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080860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2F2B0-FD49-4434-BA35-90D66DB1E77B}" type="datetimeFigureOut">
              <a:rPr lang="ru-RU" smtClean="0"/>
              <a:t>08.09.2023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FA443D-33FF-4B13-B323-9EF39B031E5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586276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2F2B0-FD49-4434-BA35-90D66DB1E77B}" type="datetimeFigureOut">
              <a:rPr lang="ru-RU" smtClean="0"/>
              <a:t>08.09.2023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FA443D-33FF-4B13-B323-9EF39B031E5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698075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2F2B0-FD49-4434-BA35-90D66DB1E77B}" type="datetimeFigureOut">
              <a:rPr lang="ru-RU" smtClean="0"/>
              <a:t>08.09.2023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FA443D-33FF-4B13-B323-9EF39B031E5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53992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2F2B0-FD49-4434-BA35-90D66DB1E77B}" type="datetimeFigureOut">
              <a:rPr lang="ru-RU" smtClean="0"/>
              <a:t>08.09.2023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FA443D-33FF-4B13-B323-9EF39B031E5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44844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32F2B0-FD49-4434-BA35-90D66DB1E77B}" type="datetimeFigureOut">
              <a:rPr lang="ru-RU" smtClean="0"/>
              <a:t>08.09.2023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FA443D-33FF-4B13-B323-9EF39B031E5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474970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Сетевое администрирование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10248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720429"/>
            <a:ext cx="9158453" cy="4847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067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742962"/>
            <a:ext cx="9143045" cy="4838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267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795232"/>
            <a:ext cx="9138952" cy="4811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300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708968"/>
            <a:ext cx="9126518" cy="4811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0624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724424"/>
            <a:ext cx="9144000" cy="4864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7573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763692"/>
            <a:ext cx="9140512" cy="4843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89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780945"/>
            <a:ext cx="9144000" cy="4851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069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751202"/>
            <a:ext cx="9142559" cy="4838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9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732781"/>
            <a:ext cx="9146361" cy="4753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597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760727"/>
            <a:ext cx="9138950" cy="4811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358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altLang="ja-JP" b="1" dirty="0"/>
              <a:t>Понятие, цель и задачи сетевого администрирования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62309" y="1825624"/>
            <a:ext cx="8643668" cy="4833968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ru-RU" altLang="ru-RU" sz="2900" b="1" dirty="0"/>
              <a:t>Компьютерная сеть</a:t>
            </a:r>
            <a:r>
              <a:rPr lang="ru-RU" altLang="ru-RU" sz="2900" dirty="0"/>
              <a:t> (</a:t>
            </a:r>
            <a:r>
              <a:rPr lang="ru-RU" altLang="ru-RU" sz="2900" b="1" dirty="0"/>
              <a:t>вычислительная сеть</a:t>
            </a:r>
            <a:r>
              <a:rPr lang="ru-RU" altLang="ru-RU" sz="2900" dirty="0"/>
              <a:t>)  – система, обеспечивающая обмен данными между вычислительными устройствами.</a:t>
            </a:r>
            <a:endParaRPr lang="en-US" altLang="ru-RU" sz="2900" dirty="0"/>
          </a:p>
          <a:p>
            <a:pPr marL="0" indent="0">
              <a:buNone/>
            </a:pPr>
            <a:r>
              <a:rPr lang="ru-RU" altLang="ru-RU" sz="2900" dirty="0"/>
              <a:t>Цель создания любой компьютерной </a:t>
            </a:r>
            <a:r>
              <a:rPr lang="ru-RU" altLang="ru-RU" sz="2900" dirty="0" smtClean="0"/>
              <a:t>сети – </a:t>
            </a:r>
            <a:r>
              <a:rPr lang="ru-RU" altLang="ru-RU" sz="2900" dirty="0"/>
              <a:t>предоставление доступа к её ресурсам.</a:t>
            </a:r>
          </a:p>
          <a:p>
            <a:pPr marL="0" indent="0">
              <a:buNone/>
            </a:pPr>
            <a:r>
              <a:rPr lang="ru-RU" altLang="ru-RU" sz="2900" dirty="0"/>
              <a:t>Виды ресурсов: </a:t>
            </a:r>
          </a:p>
          <a:p>
            <a:pPr lvl="1" indent="-220663"/>
            <a:r>
              <a:rPr lang="ru-RU" altLang="ru-RU" sz="2900" dirty="0"/>
              <a:t>данные (файлы и папки)</a:t>
            </a:r>
          </a:p>
          <a:p>
            <a:pPr lvl="1" indent="-220663"/>
            <a:r>
              <a:rPr lang="ru-RU" altLang="ru-RU" sz="2900" dirty="0"/>
              <a:t>устройства (принтеры, сканеры, модемы)</a:t>
            </a:r>
          </a:p>
          <a:p>
            <a:pPr lvl="1" indent="-220663"/>
            <a:r>
              <a:rPr lang="ru-RU" altLang="ru-RU" sz="2900" dirty="0"/>
              <a:t>вычислительные возможности, обеспечиваемые процессорами</a:t>
            </a:r>
          </a:p>
          <a:p>
            <a:pPr marL="0" indent="0">
              <a:buNone/>
            </a:pPr>
            <a:r>
              <a:rPr lang="ru-RU" altLang="ru-RU" i="1" dirty="0"/>
              <a:t>Сетевое администрирование</a:t>
            </a:r>
            <a:r>
              <a:rPr lang="ru-RU" altLang="ru-RU" dirty="0"/>
              <a:t> </a:t>
            </a:r>
            <a:r>
              <a:rPr lang="ru-RU" altLang="ru-RU" dirty="0" smtClean="0"/>
              <a:t>– управление </a:t>
            </a:r>
            <a:r>
              <a:rPr lang="ru-RU" altLang="ru-RU" dirty="0"/>
              <a:t>ресурсами и инфраструктурой сети для обеспечения эффективного, надежного и безопасного доступа к её ресурсам.</a:t>
            </a:r>
          </a:p>
          <a:p>
            <a:pPr>
              <a:buNone/>
            </a:pPr>
            <a:r>
              <a:rPr lang="ru-RU" altLang="ru-RU" dirty="0"/>
              <a:t>Группы задач сетевого администрирования:</a:t>
            </a:r>
          </a:p>
          <a:p>
            <a:r>
              <a:rPr lang="ru-RU" altLang="ru-RU" dirty="0"/>
              <a:t>задачи планирования</a:t>
            </a:r>
          </a:p>
          <a:p>
            <a:r>
              <a:rPr lang="ru-RU" altLang="ru-RU" dirty="0"/>
              <a:t>задачи установки и настройки программного и аппаратного обеспечения</a:t>
            </a:r>
          </a:p>
          <a:p>
            <a:r>
              <a:rPr lang="ru-RU" altLang="ru-RU" dirty="0"/>
              <a:t>задачи управления безопасностью</a:t>
            </a:r>
          </a:p>
          <a:p>
            <a:r>
              <a:rPr lang="ru-RU" altLang="ru-RU" dirty="0"/>
              <a:t>задачи управления </a:t>
            </a:r>
            <a:r>
              <a:rPr lang="ru-RU" altLang="ru-RU" dirty="0" smtClean="0"/>
              <a:t>производительностью</a:t>
            </a:r>
            <a:endParaRPr lang="ru-RU" altLang="ru-RU" dirty="0"/>
          </a:p>
        </p:txBody>
      </p:sp>
    </p:spTree>
    <p:extLst>
      <p:ext uri="{BB962C8B-B14F-4D97-AF65-F5344CB8AC3E}">
        <p14:creationId xmlns:p14="http://schemas.microsoft.com/office/powerpoint/2010/main" val="22371923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6" name="Объект 5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724424"/>
            <a:ext cx="9144000" cy="485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947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736914"/>
            <a:ext cx="9131730" cy="4870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0102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746439"/>
            <a:ext cx="9128093" cy="4843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5984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773218"/>
            <a:ext cx="9144000" cy="4820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6612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" y="708968"/>
            <a:ext cx="9144001" cy="4821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7675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751202"/>
            <a:ext cx="9144000" cy="4832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0729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" y="746440"/>
            <a:ext cx="9144001" cy="4851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8953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755334"/>
            <a:ext cx="9144000" cy="4846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0381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28650" y="2114240"/>
            <a:ext cx="7886700" cy="2773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9801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7" name="Объект 6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28650" y="2447380"/>
            <a:ext cx="7886700" cy="2521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6752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altLang="ja-JP" b="1" dirty="0"/>
              <a:t>Понятие, цель и задачи сетевого администрирования</a:t>
            </a:r>
            <a:endParaRPr lang="ru-RU" dirty="0"/>
          </a:p>
        </p:txBody>
      </p:sp>
      <p:graphicFrame>
        <p:nvGraphicFramePr>
          <p:cNvPr id="4" name="Object 4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93556684"/>
              </p:ext>
            </p:extLst>
          </p:nvPr>
        </p:nvGraphicFramePr>
        <p:xfrm>
          <a:off x="1155939" y="1490145"/>
          <a:ext cx="7080725" cy="52125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0" name="Visio" r:id="rId3" imgW="6166866" imgH="4540758" progId="Visio.Drawing.11">
                  <p:embed/>
                </p:oleObj>
              </mc:Choice>
              <mc:Fallback>
                <p:oleObj name="Visio" r:id="rId3" imgW="6166866" imgH="4540758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55939" y="1490145"/>
                        <a:ext cx="7080725" cy="521258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060162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28650" y="2191518"/>
            <a:ext cx="7886700" cy="3239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3254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28650" y="2435948"/>
            <a:ext cx="7886700" cy="2544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5741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28650" y="2250710"/>
            <a:ext cx="7886700" cy="2535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4337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6" name="Объект 5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28650" y="1897088"/>
            <a:ext cx="7886700" cy="3449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7856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39371" y="1428810"/>
            <a:ext cx="686525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4525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740508"/>
            <a:ext cx="9144000" cy="4777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6110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748956"/>
            <a:ext cx="9144000" cy="4304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6759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760727"/>
            <a:ext cx="9144000" cy="4814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41167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755964"/>
            <a:ext cx="9144000" cy="485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20128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779777"/>
            <a:ext cx="9144000" cy="4790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7961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7" name="Объект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0759" y="0"/>
            <a:ext cx="8274294" cy="3497015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 rotWithShape="1">
          <a:blip r:embed="rId3"/>
          <a:srcRect l="465" t="7008" r="1046" b="1770"/>
          <a:stretch/>
        </p:blipFill>
        <p:spPr>
          <a:xfrm>
            <a:off x="0" y="3497016"/>
            <a:ext cx="8325293" cy="2083781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 rotWithShape="1">
          <a:blip r:embed="rId4"/>
          <a:srcRect l="349" t="2475" r="581" b="3900"/>
          <a:stretch/>
        </p:blipFill>
        <p:spPr>
          <a:xfrm>
            <a:off x="0" y="5580798"/>
            <a:ext cx="9144000" cy="128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153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729186"/>
            <a:ext cx="9144000" cy="4871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63434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748237"/>
            <a:ext cx="9144000" cy="4848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74584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782743"/>
            <a:ext cx="9144000" cy="4828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1023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685785"/>
            <a:ext cx="9144000" cy="4785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09409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724424"/>
            <a:ext cx="9144000" cy="4911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5069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748237"/>
            <a:ext cx="9144000" cy="4828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87713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757762"/>
            <a:ext cx="9144000" cy="4790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84181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733948"/>
            <a:ext cx="9144000" cy="4826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14767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694682"/>
            <a:ext cx="9144000" cy="4838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93713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780946"/>
            <a:ext cx="9144000" cy="4838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536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210579"/>
            <a:ext cx="9144000" cy="6178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260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765488"/>
            <a:ext cx="9144000" cy="4802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88877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716696"/>
            <a:ext cx="9144000" cy="4832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48188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755965"/>
            <a:ext cx="9144000" cy="4820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29654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744643"/>
            <a:ext cx="9144000" cy="4888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47375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766657"/>
            <a:ext cx="9144000" cy="4889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54743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773218"/>
            <a:ext cx="9144000" cy="4820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21729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716696"/>
            <a:ext cx="9144000" cy="4832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43886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763691"/>
            <a:ext cx="9144000" cy="4865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31675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736915"/>
            <a:ext cx="9144000" cy="4870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78535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688121"/>
            <a:ext cx="9144000" cy="4914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9449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413" y="1022552"/>
            <a:ext cx="9157413" cy="4351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762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721459"/>
            <a:ext cx="9144000" cy="4820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84285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752371"/>
            <a:ext cx="9144000" cy="491987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6864" y="5672240"/>
            <a:ext cx="1743489" cy="193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50535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748236"/>
            <a:ext cx="9144000" cy="4802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35309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749405"/>
            <a:ext cx="9144000" cy="4882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21754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708338"/>
            <a:ext cx="9144000" cy="4944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99790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740508"/>
            <a:ext cx="9144000" cy="4777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3048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765490"/>
            <a:ext cx="9144000" cy="4795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65230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742306"/>
            <a:ext cx="9144000" cy="4721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95407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746440"/>
            <a:ext cx="9144000" cy="4891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78752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735746"/>
            <a:ext cx="9144000" cy="4789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4767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85" y="775405"/>
            <a:ext cx="9142515" cy="4852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004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784539"/>
            <a:ext cx="9144000" cy="4778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07185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707171"/>
            <a:ext cx="9144000" cy="4877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73105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694681"/>
            <a:ext cx="9144000" cy="4939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22980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713732"/>
            <a:ext cx="9144000" cy="4868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87581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683988"/>
            <a:ext cx="9144000" cy="4822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11148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709639"/>
            <a:ext cx="9144000" cy="4832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18568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433722"/>
            <a:ext cx="9144000" cy="2914705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814253"/>
            <a:ext cx="9144000" cy="2476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29452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639905"/>
            <a:ext cx="9144000" cy="2673683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588367"/>
            <a:ext cx="9144000" cy="2851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15217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4420"/>
            <a:ext cx="9144000" cy="2428319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560080"/>
            <a:ext cx="9144000" cy="4297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10884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27907"/>
            <a:ext cx="9143999" cy="4888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3142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796086"/>
            <a:ext cx="9144000" cy="4865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817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" y="773458"/>
            <a:ext cx="9144001" cy="477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004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571</TotalTime>
  <Words>213</Words>
  <Application>Microsoft Office PowerPoint</Application>
  <PresentationFormat>Экран (4:3)</PresentationFormat>
  <Paragraphs>92</Paragraphs>
  <Slides>79</Slides>
  <Notes>47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79</vt:i4>
      </vt:variant>
    </vt:vector>
  </HeadingPairs>
  <TitlesOfParts>
    <vt:vector size="85" baseType="lpstr">
      <vt:lpstr>ＭＳ Ｐゴシック</vt:lpstr>
      <vt:lpstr>Arial</vt:lpstr>
      <vt:lpstr>Calibri</vt:lpstr>
      <vt:lpstr>Calibri Light</vt:lpstr>
      <vt:lpstr>Тема Office</vt:lpstr>
      <vt:lpstr>Visio</vt:lpstr>
      <vt:lpstr>Сетевое администрирование</vt:lpstr>
      <vt:lpstr>Понятие, цель и задачи сетевого администрирования</vt:lpstr>
      <vt:lpstr>Понятие, цель и задачи сетевого администрирования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alex</dc:creator>
  <cp:lastModifiedBy>Метелев Александр Петрович</cp:lastModifiedBy>
  <cp:revision>48</cp:revision>
  <dcterms:created xsi:type="dcterms:W3CDTF">2022-01-30T21:01:24Z</dcterms:created>
  <dcterms:modified xsi:type="dcterms:W3CDTF">2023-09-08T08:02:06Z</dcterms:modified>
</cp:coreProperties>
</file>